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71" r:id="rId4"/>
    <p:sldId id="257" r:id="rId5"/>
    <p:sldId id="258" r:id="rId6"/>
    <p:sldId id="259" r:id="rId7"/>
    <p:sldId id="260" r:id="rId8"/>
    <p:sldId id="272" r:id="rId9"/>
    <p:sldId id="261" r:id="rId10"/>
    <p:sldId id="262" r:id="rId11"/>
    <p:sldId id="267" r:id="rId12"/>
    <p:sldId id="263" r:id="rId13"/>
    <p:sldId id="269" r:id="rId14"/>
    <p:sldId id="270" r:id="rId15"/>
    <p:sldId id="273" r:id="rId16"/>
    <p:sldId id="281" r:id="rId17"/>
    <p:sldId id="277" r:id="rId18"/>
    <p:sldId id="279" r:id="rId19"/>
    <p:sldId id="280" r:id="rId20"/>
    <p:sldId id="265" r:id="rId21"/>
    <p:sldId id="264" r:id="rId22"/>
    <p:sldId id="268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C4AB8D-380C-4D87-826C-C2B24E52F238}" type="datetimeFigureOut">
              <a:rPr lang="en-US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EC65F4-8A77-4854-AF37-DDEC870EE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3253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0FE4A-54EB-4B21-9C79-882F65B7C09A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F220F-B4E5-479E-B9EB-9E523F258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1724-AFF0-4DEF-A194-88D0BCDA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117F-BE6D-476E-947E-8C3AAAE15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6429-C5A8-42CA-A9E1-4CCF392CE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27038-5C28-4118-B65D-32425D64D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9E22-F9E4-402F-9D52-B5A0F1E79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661F-DDDB-4492-AA3A-BD973EDC0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6F883-075E-4FE8-8C06-AF4229C32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4B4C-6A86-49CE-80C3-8D2DE2DA0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0F3D-F6D3-4992-8211-4253D6CD3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AD39B-0A50-4B86-BF84-69040C4E9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1F2218-7B07-4253-840E-BF5C109630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hanacademy.org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index.htm" TargetMode="External"/><Relationship Id="rId2" Type="http://schemas.openxmlformats.org/officeDocument/2006/relationships/hyperlink" Target="http://www.youtube.com/user/MI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udacity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Online and Distance Learning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10400" cy="17526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dirty="0" smtClean="0"/>
              <a:t>Introduction and Questions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algn="r" eaLnBrk="1" hangingPunct="1">
              <a:lnSpc>
                <a:spcPct val="90000"/>
              </a:lnSpc>
            </a:pPr>
            <a:r>
              <a:rPr lang="en-US" sz="1800" dirty="0" smtClean="0"/>
              <a:t>EDC&amp;I 505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1800" dirty="0" smtClean="0"/>
              <a:t>Spring, 2012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Today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Efforts to move from text-largely formats to interactive, “Web 2.0” approaches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Increasing spread to </a:t>
            </a:r>
            <a:r>
              <a:rPr lang="en-US" sz="2600" dirty="0" smtClean="0"/>
              <a:t>K-12</a:t>
            </a:r>
            <a:r>
              <a:rPr lang="en-US" sz="2600" dirty="0" smtClean="0"/>
              <a:t>, </a:t>
            </a:r>
            <a:r>
              <a:rPr lang="en-US" sz="2600" dirty="0" smtClean="0"/>
              <a:t>corporate, military  </a:t>
            </a:r>
            <a:r>
              <a:rPr lang="en-US" sz="2600" dirty="0" smtClean="0"/>
              <a:t>settings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Now wide acceptance </a:t>
            </a:r>
            <a:r>
              <a:rPr lang="en-US" sz="2600" dirty="0" smtClean="0"/>
              <a:t>and use (50% of UW undergrads!)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Major shift in </a:t>
            </a:r>
            <a:r>
              <a:rPr lang="en-US" sz="2600" dirty="0" smtClean="0"/>
              <a:t>focus of work over </a:t>
            </a:r>
            <a:r>
              <a:rPr lang="en-US" sz="2600" dirty="0" smtClean="0"/>
              <a:t>past 10 years</a:t>
            </a:r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O&amp;DL: Then and Now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Then (pre-2000)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Big, clunky systems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Operation = difficult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Student contact = sporadic and formal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Design = static, mostly linear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Research: “Is it as good as…?”</a:t>
            </a:r>
          </a:p>
          <a:p>
            <a:pPr lvl="1" eaLnBrk="1" hangingPunct="1"/>
            <a:r>
              <a:rPr lang="en-US" dirty="0" smtClean="0"/>
              <a:t>Student motivation, drop-outs = key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Now (post-2000)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Nearly omnipresent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Relative ease of use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Contact can be frequent, informal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Design = becoming more varied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Research: “How can we capitalize on…?”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Motivation less an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What We’ve Learned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Online/distance ed </a:t>
            </a:r>
            <a:r>
              <a:rPr lang="en-US" i="1" dirty="0" smtClean="0"/>
              <a:t>works</a:t>
            </a:r>
            <a:r>
              <a:rPr lang="en-US" dirty="0" smtClean="0"/>
              <a:t>, in the sense that people can and will learn under all sorts of conditions</a:t>
            </a:r>
          </a:p>
          <a:p>
            <a:pPr eaLnBrk="1" hangingPunct="1"/>
            <a:r>
              <a:rPr lang="en-US" dirty="0" smtClean="0"/>
              <a:t>Technical aspects are often </a:t>
            </a:r>
            <a:r>
              <a:rPr lang="en-US" i="1" dirty="0" smtClean="0"/>
              <a:t>perceived</a:t>
            </a:r>
            <a:r>
              <a:rPr lang="en-US" dirty="0" smtClean="0"/>
              <a:t> as most complicated  BUT…</a:t>
            </a:r>
          </a:p>
          <a:p>
            <a:pPr eaLnBrk="1" hangingPunct="1"/>
            <a:r>
              <a:rPr lang="en-US" dirty="0" smtClean="0"/>
              <a:t>Organizational (support) and instructional (design) issues are likely </a:t>
            </a:r>
            <a:r>
              <a:rPr lang="en-US" i="1" dirty="0" smtClean="0"/>
              <a:t>more significant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Finally, “</a:t>
            </a:r>
            <a:r>
              <a:rPr lang="en-US" i="1" dirty="0" smtClean="0"/>
              <a:t>proof</a:t>
            </a:r>
            <a:r>
              <a:rPr lang="en-US" dirty="0" smtClean="0"/>
              <a:t>”…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That “It’s the </a:t>
            </a:r>
            <a:r>
              <a:rPr lang="en-US" i="1" dirty="0" smtClean="0"/>
              <a:t>design</a:t>
            </a:r>
            <a:r>
              <a:rPr lang="en-US" dirty="0" smtClean="0"/>
              <a:t>, stupid!”</a:t>
            </a:r>
          </a:p>
          <a:p>
            <a:pPr lvl="1"/>
            <a:r>
              <a:rPr lang="en-US" dirty="0" smtClean="0"/>
              <a:t>Well-designed OL courses really do lead to </a:t>
            </a:r>
            <a:r>
              <a:rPr lang="en-US" dirty="0" smtClean="0"/>
              <a:t>“as-good-as” (and sometimes “more/better than”) learning </a:t>
            </a:r>
            <a:r>
              <a:rPr lang="en-US" dirty="0" smtClean="0"/>
              <a:t>(of some things, under some conditions)</a:t>
            </a:r>
          </a:p>
          <a:p>
            <a:pPr lvl="1"/>
            <a:r>
              <a:rPr lang="en-US" dirty="0" smtClean="0"/>
              <a:t>“Managing the contingencies” of instruction = key</a:t>
            </a:r>
          </a:p>
          <a:p>
            <a:pPr lvl="1"/>
            <a:r>
              <a:rPr lang="en-US" dirty="0" smtClean="0"/>
              <a:t>Learners = now more accustomed to working OL</a:t>
            </a:r>
          </a:p>
          <a:p>
            <a:pPr lvl="1"/>
            <a:r>
              <a:rPr lang="en-US" dirty="0" smtClean="0"/>
              <a:t>There are likely still some self-selection </a:t>
            </a:r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(See: two Bernard studies; Means)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New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types of interaction emerging</a:t>
            </a:r>
          </a:p>
          <a:p>
            <a:pPr lvl="1"/>
            <a:r>
              <a:rPr lang="en-US" dirty="0" smtClean="0"/>
              <a:t>Group text/document management</a:t>
            </a:r>
          </a:p>
          <a:p>
            <a:pPr lvl="1"/>
            <a:r>
              <a:rPr lang="en-US" dirty="0" smtClean="0"/>
              <a:t>Commenting, annotation, feedback</a:t>
            </a:r>
          </a:p>
          <a:p>
            <a:pPr lvl="1"/>
            <a:r>
              <a:rPr lang="en-US" dirty="0" smtClean="0"/>
              <a:t>Video annotation and tagging systems</a:t>
            </a:r>
          </a:p>
          <a:p>
            <a:pPr lvl="1"/>
            <a:r>
              <a:rPr lang="en-US" dirty="0" smtClean="0"/>
              <a:t>Learning community approach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16634"/>
            <a:ext cx="4038600" cy="18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1828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MOODLE</a:t>
            </a:r>
          </a:p>
          <a:p>
            <a:pPr algn="ctr"/>
            <a:r>
              <a:rPr lang="en-US" sz="1400" dirty="0" smtClean="0"/>
              <a:t>2003-2011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New 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Spread of online </a:t>
            </a:r>
            <a:r>
              <a:rPr lang="en-US" dirty="0"/>
              <a:t>K-12 </a:t>
            </a:r>
            <a:endParaRPr lang="en-US" dirty="0" smtClean="0"/>
          </a:p>
          <a:p>
            <a:pPr lvl="1"/>
            <a:r>
              <a:rPr lang="en-US" dirty="0" smtClean="0"/>
              <a:t>Home schooling, chronically ill, adjudicated</a:t>
            </a:r>
          </a:p>
          <a:p>
            <a:pPr lvl="1"/>
            <a:r>
              <a:rPr lang="en-US" dirty="0" smtClean="0"/>
              <a:t>32 state OL schools</a:t>
            </a:r>
          </a:p>
          <a:p>
            <a:r>
              <a:rPr lang="en-US" dirty="0" smtClean="0"/>
              <a:t>State-required online HS courses</a:t>
            </a:r>
          </a:p>
          <a:p>
            <a:pPr lvl="1"/>
            <a:r>
              <a:rPr lang="en-US" dirty="0" smtClean="0"/>
              <a:t> Idaho = latest (11/11; 2 – 1 synch, 1 asynch)</a:t>
            </a:r>
          </a:p>
          <a:p>
            <a:pPr lvl="1"/>
            <a:r>
              <a:rPr lang="en-US" dirty="0" smtClean="0"/>
              <a:t>Others: Michigan, Alabama, Florida</a:t>
            </a:r>
          </a:p>
          <a:p>
            <a:r>
              <a:rPr lang="en-US" dirty="0" smtClean="0"/>
              <a:t>Move to require practice in OL teaching as part of teacher preparation (</a:t>
            </a:r>
            <a:r>
              <a:rPr lang="en-US" dirty="0" smtClean="0">
                <a:sym typeface="Symbol"/>
              </a:rPr>
              <a:t> 17 states now)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86218"/>
            <a:ext cx="4038600" cy="295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17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Khan Academy: </a:t>
            </a:r>
            <a:br>
              <a:rPr lang="en-US" dirty="0" smtClean="0"/>
            </a:br>
            <a:r>
              <a:rPr lang="en-US" sz="3100" dirty="0" smtClean="0"/>
              <a:t>The New Model for ET in Ed?</a:t>
            </a:r>
            <a:endParaRPr lang="en-US" dirty="0"/>
          </a:p>
        </p:txBody>
      </p:sp>
      <p:pic>
        <p:nvPicPr>
          <p:cNvPr id="6" name="Content Placeholder 5" descr="Khan Acad.bmp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209800"/>
            <a:ext cx="4038600" cy="19262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Simple production</a:t>
            </a:r>
          </a:p>
          <a:p>
            <a:r>
              <a:rPr lang="en-US" dirty="0" smtClean="0"/>
              <a:t>Big focus on data collection, comparison, display</a:t>
            </a:r>
          </a:p>
          <a:p>
            <a:r>
              <a:rPr lang="en-US" dirty="0" smtClean="0"/>
              <a:t>Reports and research</a:t>
            </a:r>
          </a:p>
          <a:p>
            <a:r>
              <a:rPr lang="en-US" dirty="0" smtClean="0"/>
              <a:t>Gates </a:t>
            </a:r>
            <a:r>
              <a:rPr lang="en-US" dirty="0" smtClean="0"/>
              <a:t>Fndn</a:t>
            </a:r>
            <a:r>
              <a:rPr lang="en-US" dirty="0" smtClean="0"/>
              <a:t>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Open Badges and the Future of Higher Ed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28956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Open badges as measures of achievement</a:t>
            </a:r>
          </a:p>
          <a:p>
            <a:pPr lvl="1"/>
            <a:r>
              <a:rPr lang="en-US" dirty="0"/>
              <a:t>"What employers need isn't really a degree. They want some sort of certificate that establishes objectively that the applicant meets a certain standard of proficiency in the field. They want a guarantee of competence."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47160"/>
            <a:ext cx="3886200" cy="207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32" y="2438400"/>
            <a:ext cx="5144568" cy="117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06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Examples Much 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MIT’s Open Courseware Project</a:t>
            </a:r>
          </a:p>
          <a:p>
            <a:r>
              <a:rPr lang="en-US" dirty="0" smtClean="0"/>
              <a:t>11/11:  2080 courses available</a:t>
            </a:r>
          </a:p>
          <a:p>
            <a:r>
              <a:rPr lang="en-US" dirty="0" smtClean="0"/>
              <a:t>Materials vary – many have topics and reading lists; a few have full video lectures</a:t>
            </a:r>
          </a:p>
          <a:p>
            <a:r>
              <a:rPr lang="en-US" dirty="0" smtClean="0">
                <a:hlinkClick r:id="rId2"/>
              </a:rPr>
              <a:t>MIT’s YouTube channel</a:t>
            </a:r>
            <a:endParaRPr lang="en-US" dirty="0"/>
          </a:p>
        </p:txBody>
      </p:sp>
      <p:pic>
        <p:nvPicPr>
          <p:cNvPr id="6" name="Content Placeholder 5" descr="MIT OCrswr.bmp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410060"/>
            <a:ext cx="4038600" cy="29062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UDACITY</a:t>
            </a:r>
            <a:endParaRPr lang="en-US" dirty="0"/>
          </a:p>
        </p:txBody>
      </p:sp>
      <p:pic>
        <p:nvPicPr>
          <p:cNvPr id="6" name="Content Placeholder 5" descr="Udacity.bmp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85784"/>
            <a:ext cx="4038600" cy="195479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Spin-off from Stanford University Comp </a:t>
            </a:r>
            <a:r>
              <a:rPr lang="en-US" dirty="0" smtClean="0"/>
              <a:t>Sci</a:t>
            </a:r>
            <a:r>
              <a:rPr lang="en-US" dirty="0" smtClean="0"/>
              <a:t> Dept (copyright fears?)</a:t>
            </a:r>
          </a:p>
          <a:p>
            <a:r>
              <a:rPr lang="en-US" dirty="0" smtClean="0"/>
              <a:t>160,000 </a:t>
            </a:r>
            <a:r>
              <a:rPr lang="en-US" dirty="0" smtClean="0"/>
              <a:t>in earlier course; 90,000 in two current classes (3/2012)</a:t>
            </a:r>
          </a:p>
          <a:p>
            <a:r>
              <a:rPr lang="en-US" dirty="0" smtClean="0"/>
              <a:t>Still no interaction w. </a:t>
            </a:r>
            <a:r>
              <a:rPr lang="en-US" dirty="0" smtClean="0"/>
              <a:t>prof</a:t>
            </a:r>
            <a:r>
              <a:rPr lang="en-US" dirty="0" smtClean="0"/>
              <a:t>., but interesting “crowd-sourced question” model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Agenda for This Evening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preliminary questions</a:t>
            </a:r>
          </a:p>
          <a:p>
            <a:r>
              <a:rPr lang="en-US" dirty="0" smtClean="0"/>
              <a:t>Introductions</a:t>
            </a:r>
          </a:p>
          <a:p>
            <a:pPr lvl="1"/>
            <a:r>
              <a:rPr lang="en-US" dirty="0" smtClean="0"/>
              <a:t>You</a:t>
            </a:r>
          </a:p>
          <a:p>
            <a:pPr lvl="1"/>
            <a:r>
              <a:rPr lang="en-US" dirty="0" smtClean="0"/>
              <a:t>Me</a:t>
            </a:r>
          </a:p>
          <a:p>
            <a:pPr lvl="1"/>
            <a:r>
              <a:rPr lang="en-US" dirty="0" smtClean="0"/>
              <a:t>The Course</a:t>
            </a:r>
          </a:p>
          <a:p>
            <a:r>
              <a:rPr lang="en-US" dirty="0" smtClean="0"/>
              <a:t>An introductory presentation</a:t>
            </a:r>
          </a:p>
          <a:p>
            <a:pPr lvl="1"/>
            <a:r>
              <a:rPr lang="en-US" dirty="0" smtClean="0"/>
              <a:t>History, recent background, directions now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2800" dirty="0" smtClean="0"/>
              <a:t>Current Questions: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Conceptual &amp; Policy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 context of budget constraints, what are true costs of creating / running / maintaining online programs?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For K-12 schools: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Who controls, monitors, accredits?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Who profits? (“Follow the money…”)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Does OL HS experience really prepare students for “21</a:t>
            </a:r>
            <a:r>
              <a:rPr lang="en-US" baseline="30000" dirty="0" smtClean="0"/>
              <a:t>st</a:t>
            </a:r>
            <a:r>
              <a:rPr lang="en-US" dirty="0" smtClean="0"/>
              <a:t> c. workplaces”?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For HE: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Implications of Massive Open Online Courses (MOOCs) for traditional university model?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Will employers flock to the “open badge” model?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lang="en-US" sz="3100" dirty="0" smtClean="0"/>
              <a:t>Current Questions:</a:t>
            </a:r>
            <a:br>
              <a:rPr lang="en-US" sz="3100" dirty="0" smtClean="0"/>
            </a:br>
            <a:r>
              <a:rPr lang="en-US" dirty="0" smtClean="0"/>
              <a:t>Design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How do we design for effective learning-oriented interaction in a “Web 2.0” space?</a:t>
            </a:r>
          </a:p>
          <a:p>
            <a:pPr eaLnBrk="1" hangingPunct="1"/>
            <a:r>
              <a:rPr lang="en-US" dirty="0" smtClean="0"/>
              <a:t>Is there a distinct “mix” of online and face-to-face activities for various subjects?</a:t>
            </a:r>
          </a:p>
          <a:p>
            <a:pPr eaLnBrk="1" hangingPunct="1"/>
            <a:r>
              <a:rPr lang="en-US" dirty="0" smtClean="0"/>
              <a:t>What detailed design specifics (forms of interaction, use of virtual artifacts, etc.) are most important?</a:t>
            </a:r>
          </a:p>
          <a:p>
            <a:pPr eaLnBrk="1" hangingPunct="1"/>
            <a:r>
              <a:rPr lang="en-US" dirty="0" smtClean="0"/>
              <a:t>Does face-to-face interaction retain critical aspects that can’t be duplicated?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2800" dirty="0" smtClean="0"/>
              <a:t>Current Questions: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Instructor’s Role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What’s the instructor’s role? What support do instructors need?</a:t>
            </a:r>
          </a:p>
          <a:p>
            <a:pPr eaLnBrk="1" hangingPunct="1"/>
            <a:r>
              <a:rPr lang="en-US" dirty="0" smtClean="0"/>
              <a:t>In higher ed:</a:t>
            </a:r>
          </a:p>
          <a:p>
            <a:pPr lvl="1" eaLnBrk="1" hangingPunct="1"/>
            <a:r>
              <a:rPr lang="en-US" dirty="0" smtClean="0"/>
              <a:t>How to “count” OL offerings (in cf. to traditional courses) in faculty load?  </a:t>
            </a:r>
          </a:p>
          <a:p>
            <a:pPr lvl="1" eaLnBrk="1" hangingPunct="1"/>
            <a:r>
              <a:rPr lang="en-US" dirty="0" smtClean="0"/>
              <a:t>Balance between OL &amp; F</a:t>
            </a:r>
            <a:r>
              <a:rPr lang="en-US" baseline="30000" dirty="0" smtClean="0"/>
              <a:t>2</a:t>
            </a:r>
            <a:r>
              <a:rPr lang="en-US" dirty="0" smtClean="0"/>
              <a:t>F teaching?</a:t>
            </a:r>
          </a:p>
          <a:p>
            <a:pPr lvl="1" eaLnBrk="1" hangingPunct="1"/>
            <a:r>
              <a:rPr lang="en-US" dirty="0" smtClean="0"/>
              <a:t>O/DL responsibilities in union contracts?</a:t>
            </a:r>
          </a:p>
          <a:p>
            <a:pPr lvl="1" eaLnBrk="1" hangingPunct="1"/>
            <a:r>
              <a:rPr lang="en-US" dirty="0" smtClean="0"/>
              <a:t>Faculty satisfaction with OL teaching as “regular” expectation?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An Ideal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Setting: </a:t>
            </a:r>
            <a:r>
              <a:rPr lang="en-US" i="1" dirty="0" smtClean="0"/>
              <a:t>Professional development and learning among educators</a:t>
            </a:r>
          </a:p>
          <a:p>
            <a:pPr lvl="1"/>
            <a:r>
              <a:rPr lang="en-US" dirty="0" smtClean="0"/>
              <a:t>“Close to real” feeling interaction</a:t>
            </a:r>
          </a:p>
          <a:p>
            <a:pPr lvl="2"/>
            <a:r>
              <a:rPr lang="en-US" dirty="0" smtClean="0"/>
              <a:t>Audio/video; breakouts; notifications; chat</a:t>
            </a:r>
          </a:p>
          <a:p>
            <a:pPr lvl="1"/>
            <a:r>
              <a:rPr lang="en-US" dirty="0" smtClean="0"/>
              <a:t>Easy online use of documents and materials </a:t>
            </a:r>
          </a:p>
          <a:p>
            <a:pPr lvl="2"/>
            <a:r>
              <a:rPr lang="en-US" dirty="0" smtClean="0"/>
              <a:t>Collaborative inspection, sharing, mark-up, modification, storage, retrieval</a:t>
            </a:r>
          </a:p>
          <a:p>
            <a:pPr lvl="1"/>
            <a:r>
              <a:rPr lang="en-US" dirty="0" smtClean="0"/>
              <a:t>Real-time updating of records/traces</a:t>
            </a:r>
          </a:p>
          <a:p>
            <a:pPr lvl="2"/>
            <a:r>
              <a:rPr lang="en-US" dirty="0" smtClean="0"/>
              <a:t>And selective access to/display of same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To Really Do This, We’d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lot more about how people actually learn and interact professionally to foster their own learning </a:t>
            </a:r>
            <a:r>
              <a:rPr lang="en-US" dirty="0" smtClean="0"/>
              <a:t>(e.g., </a:t>
            </a:r>
            <a:r>
              <a:rPr lang="en-US" dirty="0" smtClean="0"/>
              <a:t>“PLCs,” “</a:t>
            </a:r>
            <a:r>
              <a:rPr lang="en-US" dirty="0" smtClean="0"/>
              <a:t>CsoP</a:t>
            </a:r>
            <a:r>
              <a:rPr lang="en-US" dirty="0" smtClean="0"/>
              <a:t>” etc.)</a:t>
            </a:r>
          </a:p>
          <a:p>
            <a:pPr lvl="1"/>
            <a:r>
              <a:rPr lang="en-US" dirty="0" smtClean="0"/>
              <a:t>Network analysis studies, etc.</a:t>
            </a:r>
          </a:p>
          <a:p>
            <a:r>
              <a:rPr lang="en-US" dirty="0" smtClean="0"/>
              <a:t>A lot more specifically about how </a:t>
            </a:r>
            <a:r>
              <a:rPr lang="en-US" i="1" dirty="0" smtClean="0"/>
              <a:t>educators </a:t>
            </a:r>
            <a:r>
              <a:rPr lang="en-US" dirty="0" smtClean="0"/>
              <a:t>do this (and if they do)</a:t>
            </a:r>
          </a:p>
          <a:p>
            <a:r>
              <a:rPr lang="en-US" dirty="0" smtClean="0"/>
              <a:t>A lot more about how to make those processes </a:t>
            </a:r>
            <a:r>
              <a:rPr lang="en-US" i="1" dirty="0" smtClean="0"/>
              <a:t>effective</a:t>
            </a:r>
            <a:endParaRPr lang="en-US" dirty="0" smtClean="0"/>
          </a:p>
          <a:p>
            <a:pPr lvl="1"/>
            <a:r>
              <a:rPr lang="en-US" dirty="0" smtClean="0"/>
              <a:t>(In terms of how pupils actually learn better as a result of this increased professional interaction)</a:t>
            </a:r>
          </a:p>
          <a:p>
            <a:r>
              <a:rPr lang="en-US" i="1" dirty="0" smtClean="0"/>
              <a:t>THEN</a:t>
            </a:r>
            <a:r>
              <a:rPr lang="en-US" dirty="0" smtClean="0"/>
              <a:t>…We’d need to know how to facilitate those kinds of learning online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Initial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experience in taking OL/DL courses:</a:t>
            </a:r>
          </a:p>
          <a:p>
            <a:pPr lvl="1"/>
            <a:r>
              <a:rPr lang="en-US" dirty="0" smtClean="0"/>
              <a:t>Taken one/some?  (Where, when, subject?)</a:t>
            </a:r>
          </a:p>
          <a:p>
            <a:pPr lvl="1"/>
            <a:r>
              <a:rPr lang="en-US" dirty="0" smtClean="0"/>
              <a:t>Did you learn?</a:t>
            </a:r>
            <a:endParaRPr lang="en-US" dirty="0" smtClean="0"/>
          </a:p>
          <a:p>
            <a:pPr lvl="1"/>
            <a:r>
              <a:rPr lang="en-US" dirty="0" smtClean="0"/>
              <a:t>Well designed? </a:t>
            </a:r>
            <a:r>
              <a:rPr lang="en-US" dirty="0" smtClean="0"/>
              <a:t>(And, how do you judge?)</a:t>
            </a:r>
            <a:endParaRPr lang="en-US" dirty="0" smtClean="0"/>
          </a:p>
          <a:p>
            <a:pPr lvl="1"/>
            <a:r>
              <a:rPr lang="en-US" dirty="0" smtClean="0"/>
              <a:t>Content/interaction: Text or more dynamic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 it again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nroll in a program entirely online?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The Beginnings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Correspondence schools – late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eaLnBrk="1" hangingPunct="1"/>
            <a:r>
              <a:rPr lang="en-US" dirty="0" smtClean="0"/>
              <a:t>Post office worked faster then…</a:t>
            </a:r>
          </a:p>
          <a:p>
            <a:pPr eaLnBrk="1" hangingPunct="1"/>
            <a:r>
              <a:rPr lang="en-US" dirty="0" smtClean="0"/>
              <a:t>Kind of mania around these; many trade schools opened correspondence courses</a:t>
            </a:r>
          </a:p>
        </p:txBody>
      </p:sp>
      <p:pic>
        <p:nvPicPr>
          <p:cNvPr id="3076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3988" y="1600200"/>
            <a:ext cx="28670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Radio Education (1920-50)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Used in rural US for extension programs</a:t>
            </a:r>
          </a:p>
          <a:p>
            <a:pPr eaLnBrk="1" hangingPunct="1"/>
            <a:r>
              <a:rPr lang="en-US" dirty="0" smtClean="0"/>
              <a:t>Used in other countries with sparse populations (Australia, right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Still used in some developing regions</a:t>
            </a:r>
            <a:endParaRPr lang="en-US" dirty="0" smtClean="0"/>
          </a:p>
        </p:txBody>
      </p:sp>
      <p:pic>
        <p:nvPicPr>
          <p:cNvPr id="4100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Televised Education (1950-80)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Early high enthusiasm; many universities started programs</a:t>
            </a:r>
          </a:p>
          <a:p>
            <a:pPr eaLnBrk="1" hangingPunct="1"/>
            <a:r>
              <a:rPr lang="en-US" dirty="0" smtClean="0"/>
              <a:t>Difficulty sustaining student motivation and interest</a:t>
            </a:r>
          </a:p>
          <a:p>
            <a:pPr eaLnBrk="1" hangingPunct="1"/>
            <a:r>
              <a:rPr lang="en-US" dirty="0" smtClean="0"/>
              <a:t>Success in UK with Open University (ca. 1970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Limited bandwidth</a:t>
            </a:r>
            <a:endParaRPr lang="en-US" dirty="0" smtClean="0"/>
          </a:p>
        </p:txBody>
      </p:sp>
      <p:pic>
        <p:nvPicPr>
          <p:cNvPr id="5124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4000" dirty="0" smtClean="0"/>
              <a:t>International Distance Ed (1960- )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Wide use in many developing countries (India, China, USSR, Central &amp; South America)</a:t>
            </a:r>
          </a:p>
          <a:p>
            <a:pPr eaLnBrk="1" hangingPunct="1"/>
            <a:r>
              <a:rPr lang="en-US" dirty="0" smtClean="0"/>
              <a:t>Big needs: large populations with minimal ed service</a:t>
            </a:r>
          </a:p>
          <a:p>
            <a:pPr eaLnBrk="1" hangingPunct="1"/>
            <a:r>
              <a:rPr lang="en-US" dirty="0" smtClean="0"/>
              <a:t>Cost, distance, transportation  considerations were primary</a:t>
            </a:r>
          </a:p>
        </p:txBody>
      </p:sp>
      <p:pic>
        <p:nvPicPr>
          <p:cNvPr id="6148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The Open University</a:t>
            </a:r>
            <a:br>
              <a:rPr lang="en-US" dirty="0" smtClean="0"/>
            </a:br>
            <a:r>
              <a:rPr lang="en-US" sz="3300" dirty="0" smtClean="0"/>
              <a:t>(1969-  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First big, coordinated </a:t>
            </a:r>
            <a:r>
              <a:rPr lang="en-US" i="1" dirty="0" smtClean="0"/>
              <a:t>instructional design </a:t>
            </a:r>
            <a:r>
              <a:rPr lang="en-US" dirty="0" smtClean="0"/>
              <a:t>effort</a:t>
            </a:r>
          </a:p>
          <a:p>
            <a:pPr lvl="1"/>
            <a:r>
              <a:rPr lang="en-US" dirty="0" smtClean="0"/>
              <a:t>Texts, video/radio/etc. all prepared to work together</a:t>
            </a:r>
          </a:p>
          <a:p>
            <a:pPr lvl="1"/>
            <a:r>
              <a:rPr lang="en-US" dirty="0" smtClean="0"/>
              <a:t>(But: video = only about 10% of content)</a:t>
            </a:r>
          </a:p>
          <a:p>
            <a:r>
              <a:rPr lang="en-US" dirty="0" smtClean="0"/>
              <a:t>Team model for development</a:t>
            </a:r>
          </a:p>
          <a:p>
            <a:r>
              <a:rPr lang="en-US" dirty="0" smtClean="0"/>
              <a:t>Production values were low in early period</a:t>
            </a:r>
          </a:p>
          <a:p>
            <a:r>
              <a:rPr lang="en-US" dirty="0" smtClean="0"/>
              <a:t>Particular to social situation in UK, post WW II</a:t>
            </a:r>
          </a:p>
          <a:p>
            <a:r>
              <a:rPr lang="en-US" dirty="0" smtClean="0"/>
              <a:t>Now increasingly online</a:t>
            </a:r>
          </a:p>
          <a:p>
            <a:r>
              <a:rPr lang="en-US" dirty="0" smtClean="0"/>
              <a:t>Good research programme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971800"/>
            <a:ext cx="45212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40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Online Learning (1980- 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Quick perception that this could be done cheaply and easily (in a technical sense, anyway!)</a:t>
            </a:r>
          </a:p>
          <a:p>
            <a:pPr eaLnBrk="1" hangingPunct="1"/>
            <a:r>
              <a:rPr lang="en-US" dirty="0" smtClean="0"/>
              <a:t>Early work in text-only settings (videotex &amp; teletext in 1980s UK); WELL/NJIT in US (mid-80s)</a:t>
            </a:r>
          </a:p>
          <a:p>
            <a:pPr eaLnBrk="1" hangingPunct="1"/>
            <a:r>
              <a:rPr lang="en-US" dirty="0" smtClean="0"/>
              <a:t>Web-based programs from about 1995</a:t>
            </a:r>
          </a:p>
        </p:txBody>
      </p:sp>
      <p:pic>
        <p:nvPicPr>
          <p:cNvPr id="7172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1154</Words>
  <Application>Microsoft Office PowerPoint</Application>
  <PresentationFormat>On-screen Show (4:3)</PresentationFormat>
  <Paragraphs>152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Online and Distance Learning</vt:lpstr>
      <vt:lpstr>Agenda for This Evening</vt:lpstr>
      <vt:lpstr>Initial Questions</vt:lpstr>
      <vt:lpstr>The Beginnings</vt:lpstr>
      <vt:lpstr>Radio Education (1920-50)</vt:lpstr>
      <vt:lpstr>Televised Education (1950-80)</vt:lpstr>
      <vt:lpstr>International Distance Ed (1960- )</vt:lpstr>
      <vt:lpstr>The Open University (1969-  )</vt:lpstr>
      <vt:lpstr>Online Learning (1980- )</vt:lpstr>
      <vt:lpstr>Today</vt:lpstr>
      <vt:lpstr>O&amp;DL: Then and Now</vt:lpstr>
      <vt:lpstr>What We’ve Learned</vt:lpstr>
      <vt:lpstr>Finally, “proof”…</vt:lpstr>
      <vt:lpstr>New Tools</vt:lpstr>
      <vt:lpstr>New Audiences</vt:lpstr>
      <vt:lpstr>Khan Academy:  The New Model for ET in Ed?</vt:lpstr>
      <vt:lpstr>Open Badges and the Future of Higher Ed </vt:lpstr>
      <vt:lpstr>Examples Much in the News</vt:lpstr>
      <vt:lpstr>UDACITY</vt:lpstr>
      <vt:lpstr>Current Questions: Conceptual &amp; Policy</vt:lpstr>
      <vt:lpstr>Current Questions: Design</vt:lpstr>
      <vt:lpstr>Current Questions: The Instructor’s Role</vt:lpstr>
      <vt:lpstr>An Ideal Model</vt:lpstr>
      <vt:lpstr>To Really Do This, We’d Need to Know</vt:lpstr>
    </vt:vector>
  </TitlesOfParts>
  <Company>support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and Distance Learning</dc:title>
  <dc:creator>stkerr</dc:creator>
  <cp:lastModifiedBy>stkerr</cp:lastModifiedBy>
  <cp:revision>38</cp:revision>
  <dcterms:created xsi:type="dcterms:W3CDTF">2009-01-06T18:41:24Z</dcterms:created>
  <dcterms:modified xsi:type="dcterms:W3CDTF">2012-03-28T23:24:27Z</dcterms:modified>
</cp:coreProperties>
</file>